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Dream Avenue" charset="1" panose="02000503000000020004"/>
      <p:regular r:id="rId14"/>
    </p:embeddedFont>
    <p:embeddedFont>
      <p:font typeface="Poppins" charset="1" panose="00000500000000000000"/>
      <p:regular r:id="rId15"/>
    </p:embeddedFont>
    <p:embeddedFont>
      <p:font typeface="Poppins Bold" charset="1" panose="000008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19" t="-67606" r="-2853" b="-12165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302617"/>
            <a:ext cx="16547502" cy="4272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42"/>
              </a:lnSpc>
            </a:pPr>
            <a:r>
              <a:rPr lang="en-US" sz="31942">
                <a:solidFill>
                  <a:srgbClr val="F1F0F0"/>
                </a:solidFill>
                <a:latin typeface="Dream Avenue"/>
                <a:ea typeface="Dream Avenue"/>
                <a:cs typeface="Dream Avenue"/>
                <a:sym typeface="Dream Avenue"/>
              </a:rPr>
              <a:t>SNITCH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341643" y="6850952"/>
            <a:ext cx="7604713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spc="9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SALES DATA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749860" y="9004252"/>
            <a:ext cx="6021359" cy="546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8"/>
              </a:lnSpc>
              <a:spcBef>
                <a:spcPct val="0"/>
              </a:spcBef>
            </a:pPr>
            <a:r>
              <a:rPr lang="en-US" sz="387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-THARUN SAJEEV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7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1999" y="271999"/>
            <a:ext cx="7908899" cy="9743002"/>
            <a:chOff x="0" y="0"/>
            <a:chExt cx="812800" cy="10012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001291"/>
            </a:xfrm>
            <a:custGeom>
              <a:avLst/>
              <a:gdLst/>
              <a:ahLst/>
              <a:cxnLst/>
              <a:rect r="r" b="b" t="t" l="l"/>
              <a:pathLst>
                <a:path h="1001291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001291"/>
                  </a:lnTo>
                  <a:lnTo>
                    <a:pt x="0" y="1001291"/>
                  </a:lnTo>
                  <a:close/>
                </a:path>
              </a:pathLst>
            </a:custGeom>
            <a:blipFill>
              <a:blip r:embed="rId2"/>
              <a:stretch>
                <a:fillRect l="-32126" t="0" r="-3212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0" y="1028700"/>
            <a:ext cx="8384422" cy="7839828"/>
            <a:chOff x="0" y="0"/>
            <a:chExt cx="11179230" cy="1045310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161667" y="-66675"/>
              <a:ext cx="10356836" cy="1666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494"/>
                </a:lnSpc>
              </a:pPr>
              <a:r>
                <a:rPr lang="en-US" b="true" sz="7912">
                  <a:solidFill>
                    <a:srgbClr val="253439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INTRODUCTION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61667" y="2338439"/>
              <a:ext cx="10356836" cy="8114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Source: Kaggle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Brand: Snitch — a modern clothing company that focuses on menswear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Nature: Transaction-level retail sales data including product, pricing, profit, discount, city, segment, and order details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Time Period Covered: February 2023 to  june 2025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0" y="2021253"/>
              <a:ext cx="11179230" cy="0"/>
            </a:xfrm>
            <a:prstGeom prst="line">
              <a:avLst/>
            </a:prstGeom>
            <a:ln cap="flat" w="139700">
              <a:solidFill>
                <a:srgbClr val="253439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34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307041"/>
            <a:chOff x="0" y="0"/>
            <a:chExt cx="24384000" cy="1374272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8000"/>
            </a:blip>
            <a:srcRect l="0" t="0" r="0" b="15407"/>
            <a:stretch>
              <a:fillRect/>
            </a:stretch>
          </p:blipFill>
          <p:spPr>
            <a:xfrm flipH="false" flipV="false">
              <a:off x="0" y="0"/>
              <a:ext cx="24384000" cy="13742721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2727196" y="2117909"/>
            <a:ext cx="12833608" cy="3173679"/>
          </a:xfrm>
          <a:custGeom>
            <a:avLst/>
            <a:gdLst/>
            <a:ahLst/>
            <a:cxnLst/>
            <a:rect r="r" b="b" t="t" l="l"/>
            <a:pathLst>
              <a:path h="3173679" w="12833608">
                <a:moveTo>
                  <a:pt x="0" y="0"/>
                </a:moveTo>
                <a:lnTo>
                  <a:pt x="12833608" y="0"/>
                </a:lnTo>
                <a:lnTo>
                  <a:pt x="12833608" y="3173679"/>
                </a:lnTo>
                <a:lnTo>
                  <a:pt x="0" y="31736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914" r="0" b="-591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727196" y="5999518"/>
            <a:ext cx="12833608" cy="3258782"/>
          </a:xfrm>
          <a:custGeom>
            <a:avLst/>
            <a:gdLst/>
            <a:ahLst/>
            <a:cxnLst/>
            <a:rect r="r" b="b" t="t" l="l"/>
            <a:pathLst>
              <a:path h="3258782" w="12833608">
                <a:moveTo>
                  <a:pt x="0" y="0"/>
                </a:moveTo>
                <a:lnTo>
                  <a:pt x="12833608" y="0"/>
                </a:lnTo>
                <a:lnTo>
                  <a:pt x="12833608" y="3258782"/>
                </a:lnTo>
                <a:lnTo>
                  <a:pt x="0" y="325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554" t="-4355" r="0" b="-1117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454247" y="430848"/>
            <a:ext cx="3379506" cy="1205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01"/>
              </a:lnSpc>
            </a:pPr>
            <a:r>
              <a:rPr lang="en-US" sz="791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TABLE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7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21867" y="971550"/>
            <a:ext cx="10287000" cy="9108225"/>
            <a:chOff x="0" y="0"/>
            <a:chExt cx="13716000" cy="12144299"/>
          </a:xfrm>
        </p:grpSpPr>
        <p:sp>
          <p:nvSpPr>
            <p:cNvPr name="AutoShape 3" id="3"/>
            <p:cNvSpPr/>
            <p:nvPr/>
          </p:nvSpPr>
          <p:spPr>
            <a:xfrm rot="-10800000">
              <a:off x="0" y="2314220"/>
              <a:ext cx="13716000" cy="12700"/>
            </a:xfrm>
            <a:prstGeom prst="rect">
              <a:avLst/>
            </a:prstGeom>
            <a:solidFill>
              <a:srgbClr val="745E4D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-66675"/>
              <a:ext cx="9508740" cy="1666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492"/>
                </a:lnSpc>
                <a:spcBef>
                  <a:spcPct val="0"/>
                </a:spcBef>
              </a:pPr>
              <a:r>
                <a:rPr lang="en-US" b="true" sz="7910" u="none">
                  <a:solidFill>
                    <a:srgbClr val="253439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KEY INSIGHTS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115234"/>
              <a:ext cx="9508740" cy="90290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 u="none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Total Sales Revenue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 u="none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Yearly Sales Revenue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 u="none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Monthly Sales Revenue per Year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 u="none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Least Revenue Month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 u="none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Revenue by City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 u="none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Top-Selling Products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 u="none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Least-Selling Products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 u="none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Most Profitable Products</a:t>
              </a:r>
            </a:p>
            <a:p>
              <a:pPr algn="l" marL="647700" indent="-323850" lvl="1">
                <a:lnSpc>
                  <a:spcPts val="5460"/>
                </a:lnSpc>
                <a:buFont typeface="Arial"/>
                <a:buChar char="•"/>
              </a:pPr>
              <a:r>
                <a:rPr lang="en-US" sz="3000" u="none">
                  <a:solidFill>
                    <a:srgbClr val="253439"/>
                  </a:solidFill>
                  <a:latin typeface="Poppins"/>
                  <a:ea typeface="Poppins"/>
                  <a:cs typeface="Poppins"/>
                  <a:sym typeface="Poppins"/>
                </a:rPr>
                <a:t>Revenue by Product Category</a:t>
              </a:r>
            </a:p>
            <a:p>
              <a:pPr algn="l">
                <a:lnSpc>
                  <a:spcPts val="54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691096" y="1103095"/>
            <a:ext cx="9331676" cy="8080810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4987" t="0" r="-14987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7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50676" y="1028700"/>
            <a:ext cx="4092016" cy="8435894"/>
            <a:chOff x="0" y="0"/>
            <a:chExt cx="812800" cy="16756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675628"/>
            </a:xfrm>
            <a:custGeom>
              <a:avLst/>
              <a:gdLst/>
              <a:ahLst/>
              <a:cxnLst/>
              <a:rect r="r" b="b" t="t" l="l"/>
              <a:pathLst>
                <a:path h="1675628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675628"/>
                  </a:lnTo>
                  <a:lnTo>
                    <a:pt x="0" y="1675628"/>
                  </a:lnTo>
                  <a:close/>
                </a:path>
              </a:pathLst>
            </a:custGeom>
            <a:blipFill>
              <a:blip r:embed="rId2"/>
              <a:stretch>
                <a:fillRect l="-104423" t="0" r="-104423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342692" y="1028700"/>
            <a:ext cx="4092016" cy="8435894"/>
            <a:chOff x="0" y="0"/>
            <a:chExt cx="812800" cy="167562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675628"/>
            </a:xfrm>
            <a:custGeom>
              <a:avLst/>
              <a:gdLst/>
              <a:ahLst/>
              <a:cxnLst/>
              <a:rect r="r" b="b" t="t" l="l"/>
              <a:pathLst>
                <a:path h="1675628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675628"/>
                  </a:lnTo>
                  <a:lnTo>
                    <a:pt x="0" y="1675628"/>
                  </a:lnTo>
                  <a:close/>
                </a:path>
              </a:pathLst>
            </a:custGeom>
            <a:blipFill>
              <a:blip r:embed="rId3"/>
              <a:stretch>
                <a:fillRect l="-104712" t="0" r="-104712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144000" y="1643162"/>
            <a:ext cx="7636622" cy="6136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5460"/>
              </a:lnSpc>
              <a:buFont typeface="Arial"/>
              <a:buChar char="•"/>
            </a:pPr>
            <a:r>
              <a:rPr lang="en-US" sz="3000">
                <a:solidFill>
                  <a:srgbClr val="253439"/>
                </a:solidFill>
                <a:latin typeface="Poppins"/>
                <a:ea typeface="Poppins"/>
                <a:cs typeface="Poppins"/>
                <a:sym typeface="Poppins"/>
              </a:rPr>
              <a:t>Top Profitable Product Categories</a:t>
            </a:r>
          </a:p>
          <a:p>
            <a:pPr algn="l" marL="647700" indent="-323850" lvl="1">
              <a:lnSpc>
                <a:spcPts val="5460"/>
              </a:lnSpc>
              <a:buFont typeface="Arial"/>
              <a:buChar char="•"/>
            </a:pPr>
            <a:r>
              <a:rPr lang="en-US" sz="3000">
                <a:solidFill>
                  <a:srgbClr val="253439"/>
                </a:solidFill>
                <a:latin typeface="Poppins"/>
                <a:ea typeface="Poppins"/>
                <a:cs typeface="Poppins"/>
                <a:sym typeface="Poppins"/>
              </a:rPr>
              <a:t>Average Discount vs Profit</a:t>
            </a:r>
          </a:p>
          <a:p>
            <a:pPr algn="l" marL="647700" indent="-323850" lvl="1">
              <a:lnSpc>
                <a:spcPts val="5460"/>
              </a:lnSpc>
              <a:buFont typeface="Arial"/>
              <a:buChar char="•"/>
            </a:pPr>
            <a:r>
              <a:rPr lang="en-US" sz="3000">
                <a:solidFill>
                  <a:srgbClr val="253439"/>
                </a:solidFill>
                <a:latin typeface="Poppins"/>
                <a:ea typeface="Poppins"/>
                <a:cs typeface="Poppins"/>
                <a:sym typeface="Poppins"/>
              </a:rPr>
              <a:t>Profit by Discounted vs Non-Discounted Products</a:t>
            </a:r>
          </a:p>
          <a:p>
            <a:pPr algn="l" marL="647700" indent="-323850" lvl="1">
              <a:lnSpc>
                <a:spcPts val="5460"/>
              </a:lnSpc>
              <a:buFont typeface="Arial"/>
              <a:buChar char="•"/>
            </a:pPr>
            <a:r>
              <a:rPr lang="en-US" sz="3000">
                <a:solidFill>
                  <a:srgbClr val="253439"/>
                </a:solidFill>
                <a:latin typeface="Poppins"/>
                <a:ea typeface="Poppins"/>
                <a:cs typeface="Poppins"/>
                <a:sym typeface="Poppins"/>
              </a:rPr>
              <a:t>Revenue and Profit by Segment</a:t>
            </a:r>
          </a:p>
          <a:p>
            <a:pPr algn="l" marL="647700" indent="-323850" lvl="1">
              <a:lnSpc>
                <a:spcPts val="5460"/>
              </a:lnSpc>
              <a:buFont typeface="Arial"/>
              <a:buChar char="•"/>
            </a:pPr>
            <a:r>
              <a:rPr lang="en-US" sz="3000">
                <a:solidFill>
                  <a:srgbClr val="253439"/>
                </a:solidFill>
                <a:latin typeface="Poppins"/>
                <a:ea typeface="Poppins"/>
                <a:cs typeface="Poppins"/>
                <a:sym typeface="Poppins"/>
              </a:rPr>
              <a:t>Top Customers by Revenue</a:t>
            </a:r>
          </a:p>
          <a:p>
            <a:pPr algn="l" marL="647700" indent="-323850" lvl="1">
              <a:lnSpc>
                <a:spcPts val="5460"/>
              </a:lnSpc>
              <a:buFont typeface="Arial"/>
              <a:buChar char="•"/>
            </a:pPr>
            <a:r>
              <a:rPr lang="en-US" sz="3000">
                <a:solidFill>
                  <a:srgbClr val="253439"/>
                </a:solidFill>
                <a:latin typeface="Poppins"/>
                <a:ea typeface="Poppins"/>
                <a:cs typeface="Poppins"/>
                <a:sym typeface="Poppins"/>
              </a:rPr>
              <a:t>Profit by Discount Percentage</a:t>
            </a:r>
          </a:p>
          <a:p>
            <a:pPr algn="l" marL="647700" indent="-323850" lvl="1">
              <a:lnSpc>
                <a:spcPts val="5460"/>
              </a:lnSpc>
              <a:buFont typeface="Arial"/>
              <a:buChar char="•"/>
            </a:pPr>
            <a:r>
              <a:rPr lang="en-US" sz="3000">
                <a:solidFill>
                  <a:srgbClr val="253439"/>
                </a:solidFill>
                <a:latin typeface="Poppins"/>
                <a:ea typeface="Poppins"/>
                <a:cs typeface="Poppins"/>
                <a:sym typeface="Poppins"/>
              </a:rPr>
              <a:t>Top selling products in accessories</a:t>
            </a:r>
          </a:p>
          <a:p>
            <a:pPr algn="ctr">
              <a:lnSpc>
                <a:spcPts val="546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8F7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72040" y="426021"/>
            <a:ext cx="6943919" cy="1205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01"/>
              </a:lnSpc>
            </a:pPr>
            <a:r>
              <a:rPr lang="en-US" sz="7910" b="true">
                <a:solidFill>
                  <a:srgbClr val="253439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514600"/>
            <a:ext cx="16230600" cy="6743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3300"/>
              </a:lnSpc>
              <a:buFont typeface="Arial"/>
              <a:buChar char="•"/>
            </a:pPr>
            <a:r>
              <a:rPr lang="en-US" b="true" sz="3000">
                <a:solidFill>
                  <a:srgbClr val="5B4F47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b="true" sz="3000">
                <a:solidFill>
                  <a:srgbClr val="253439"/>
                </a:solidFill>
                <a:latin typeface="Poppins Bold"/>
                <a:ea typeface="Poppins Bold"/>
                <a:cs typeface="Poppins Bold"/>
                <a:sym typeface="Poppins Bold"/>
              </a:rPr>
              <a:t>Sales Performance Over Time</a:t>
            </a:r>
          </a:p>
          <a:p>
            <a:pPr algn="just">
              <a:lnSpc>
                <a:spcPts val="3300"/>
              </a:lnSpc>
            </a:pPr>
            <a:r>
              <a:rPr lang="en-US" sz="3000">
                <a:solidFill>
                  <a:srgbClr val="5B4F47"/>
                </a:solidFill>
                <a:latin typeface="Poppins"/>
                <a:ea typeface="Poppins"/>
                <a:cs typeface="Poppins"/>
                <a:sym typeface="Poppins"/>
              </a:rPr>
              <a:t>     The company's revenue changes year by year and month by month, showing seasonal trends or marketing effects.</a:t>
            </a:r>
          </a:p>
          <a:p>
            <a:pPr algn="just">
              <a:lnSpc>
                <a:spcPts val="3300"/>
              </a:lnSpc>
            </a:pPr>
            <a:r>
              <a:rPr lang="en-US" sz="3000">
                <a:solidFill>
                  <a:srgbClr val="5B4F47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</a:p>
          <a:p>
            <a:pPr algn="just" marL="647700" indent="-323850" lvl="1">
              <a:lnSpc>
                <a:spcPts val="3300"/>
              </a:lnSpc>
              <a:buFont typeface="Arial"/>
              <a:buChar char="•"/>
            </a:pPr>
            <a:r>
              <a:rPr lang="en-US" sz="3000">
                <a:solidFill>
                  <a:srgbClr val="5B4F4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b="true" sz="3000">
                <a:solidFill>
                  <a:srgbClr val="253439"/>
                </a:solidFill>
                <a:latin typeface="Poppins Bold"/>
                <a:ea typeface="Poppins Bold"/>
                <a:cs typeface="Poppins Bold"/>
                <a:sym typeface="Poppins Bold"/>
              </a:rPr>
              <a:t>Regional Demand Trends</a:t>
            </a:r>
          </a:p>
          <a:p>
            <a:pPr algn="just">
              <a:lnSpc>
                <a:spcPts val="3300"/>
              </a:lnSpc>
            </a:pPr>
            <a:r>
              <a:rPr lang="en-US" sz="3000">
                <a:solidFill>
                  <a:srgbClr val="5B4F47"/>
                </a:solidFill>
                <a:latin typeface="Poppins"/>
                <a:ea typeface="Poppins"/>
                <a:cs typeface="Poppins"/>
                <a:sym typeface="Poppins"/>
              </a:rPr>
              <a:t>    Some cities consistently generate higher revenue, showing strong customer presence in those regions.</a:t>
            </a:r>
          </a:p>
          <a:p>
            <a:pPr algn="just">
              <a:lnSpc>
                <a:spcPts val="3300"/>
              </a:lnSpc>
            </a:pPr>
          </a:p>
          <a:p>
            <a:pPr algn="just" marL="647700" indent="-323850" lvl="1">
              <a:lnSpc>
                <a:spcPts val="3300"/>
              </a:lnSpc>
              <a:buFont typeface="Arial"/>
              <a:buChar char="•"/>
            </a:pPr>
            <a:r>
              <a:rPr lang="en-US" b="true" sz="3000">
                <a:solidFill>
                  <a:srgbClr val="5B4F47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b="true" sz="3000">
                <a:solidFill>
                  <a:srgbClr val="253439"/>
                </a:solidFill>
                <a:latin typeface="Poppins Bold"/>
                <a:ea typeface="Poppins Bold"/>
                <a:cs typeface="Poppins Bold"/>
                <a:sym typeface="Poppins Bold"/>
              </a:rPr>
              <a:t>Product Performance</a:t>
            </a:r>
          </a:p>
          <a:p>
            <a:pPr algn="just">
              <a:lnSpc>
                <a:spcPts val="3300"/>
              </a:lnSpc>
            </a:pPr>
            <a:r>
              <a:rPr lang="en-US" b="true" sz="3000">
                <a:solidFill>
                  <a:srgbClr val="5B4F47"/>
                </a:solidFill>
                <a:latin typeface="Poppins Bold"/>
                <a:ea typeface="Poppins Bold"/>
                <a:cs typeface="Poppins Bold"/>
                <a:sym typeface="Poppins Bold"/>
              </a:rPr>
              <a:t>  </a:t>
            </a:r>
            <a:r>
              <a:rPr lang="en-US" sz="3000">
                <a:solidFill>
                  <a:srgbClr val="5B4F47"/>
                </a:solidFill>
                <a:latin typeface="Poppins"/>
                <a:ea typeface="Poppins"/>
                <a:cs typeface="Poppins"/>
                <a:sym typeface="Poppins"/>
              </a:rPr>
              <a:t>    A few products and categories are the most sold and most profitable, showing   what customers prefer.</a:t>
            </a:r>
          </a:p>
          <a:p>
            <a:pPr algn="just">
              <a:lnSpc>
                <a:spcPts val="3300"/>
              </a:lnSpc>
            </a:pPr>
            <a:r>
              <a:rPr lang="en-US" sz="3000">
                <a:solidFill>
                  <a:srgbClr val="5B4F47"/>
                </a:solidFill>
                <a:latin typeface="Poppins"/>
                <a:ea typeface="Poppins"/>
                <a:cs typeface="Poppins"/>
                <a:sym typeface="Poppins"/>
              </a:rPr>
              <a:t>   Products with very low sales may need better promotion or could be removed.</a:t>
            </a:r>
          </a:p>
          <a:p>
            <a:pPr algn="just">
              <a:lnSpc>
                <a:spcPts val="3300"/>
              </a:lnSpc>
            </a:pPr>
          </a:p>
          <a:p>
            <a:pPr algn="just" marL="647700" indent="-323850" lvl="1">
              <a:lnSpc>
                <a:spcPts val="3300"/>
              </a:lnSpc>
              <a:buFont typeface="Arial"/>
              <a:buChar char="•"/>
            </a:pPr>
            <a:r>
              <a:rPr lang="en-US" b="true" sz="3000">
                <a:solidFill>
                  <a:srgbClr val="5B4F47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b="true" sz="3000">
                <a:solidFill>
                  <a:srgbClr val="253439"/>
                </a:solidFill>
                <a:latin typeface="Poppins Bold"/>
                <a:ea typeface="Poppins Bold"/>
                <a:cs typeface="Poppins Bold"/>
                <a:sym typeface="Poppins Bold"/>
              </a:rPr>
              <a:t>Profit Drivers</a:t>
            </a:r>
          </a:p>
          <a:p>
            <a:pPr algn="just">
              <a:lnSpc>
                <a:spcPts val="3300"/>
              </a:lnSpc>
            </a:pPr>
            <a:r>
              <a:rPr lang="en-US" b="true" sz="3000">
                <a:solidFill>
                  <a:srgbClr val="5B4F47"/>
                </a:solidFill>
                <a:latin typeface="Poppins Bold"/>
                <a:ea typeface="Poppins Bold"/>
                <a:cs typeface="Poppins Bold"/>
                <a:sym typeface="Poppins Bold"/>
              </a:rPr>
              <a:t>   </a:t>
            </a:r>
            <a:r>
              <a:rPr lang="en-US" sz="3000">
                <a:solidFill>
                  <a:srgbClr val="5B4F47"/>
                </a:solidFill>
                <a:latin typeface="Poppins"/>
                <a:ea typeface="Poppins"/>
                <a:cs typeface="Poppins"/>
                <a:sym typeface="Poppins"/>
              </a:rPr>
              <a:t>  Top products and categories bring in the most profit, and the company should focus more on them.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8F7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023318"/>
            <a:ext cx="16230600" cy="339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3300"/>
              </a:lnSpc>
              <a:buFont typeface="Arial"/>
              <a:buChar char="•"/>
            </a:pPr>
            <a:r>
              <a:rPr lang="en-US" b="true" sz="3000">
                <a:solidFill>
                  <a:srgbClr val="253439"/>
                </a:solidFill>
                <a:latin typeface="Poppins Bold"/>
                <a:ea typeface="Poppins Bold"/>
                <a:cs typeface="Poppins Bold"/>
                <a:sym typeface="Poppins Bold"/>
              </a:rPr>
              <a:t> Customer Segments</a:t>
            </a:r>
          </a:p>
          <a:p>
            <a:pPr algn="just">
              <a:lnSpc>
                <a:spcPts val="3300"/>
              </a:lnSpc>
            </a:pPr>
            <a:r>
              <a:rPr lang="en-US" sz="3000">
                <a:solidFill>
                  <a:srgbClr val="253439"/>
                </a:solidFill>
                <a:latin typeface="Poppins"/>
                <a:ea typeface="Poppins"/>
                <a:cs typeface="Poppins"/>
                <a:sym typeface="Poppins"/>
              </a:rPr>
              <a:t>      Certain customer types (like B2B or B2C) are more valuable based on revenue and profit, and should be targeted more.</a:t>
            </a:r>
          </a:p>
          <a:p>
            <a:pPr algn="just">
              <a:lnSpc>
                <a:spcPts val="3300"/>
              </a:lnSpc>
            </a:pPr>
          </a:p>
          <a:p>
            <a:pPr algn="just" marL="647700" indent="-323850" lvl="1">
              <a:lnSpc>
                <a:spcPts val="3300"/>
              </a:lnSpc>
              <a:buFont typeface="Arial"/>
              <a:buChar char="•"/>
            </a:pPr>
            <a:r>
              <a:rPr lang="en-US" b="true" sz="3000">
                <a:solidFill>
                  <a:srgbClr val="253439"/>
                </a:solidFill>
                <a:latin typeface="Poppins Bold"/>
                <a:ea typeface="Poppins Bold"/>
                <a:cs typeface="Poppins Bold"/>
                <a:sym typeface="Poppins Bold"/>
              </a:rPr>
              <a:t>Key Customers</a:t>
            </a:r>
          </a:p>
          <a:p>
            <a:pPr algn="just">
              <a:lnSpc>
                <a:spcPts val="3300"/>
              </a:lnSpc>
            </a:pPr>
            <a:r>
              <a:rPr lang="en-US" sz="3000">
                <a:solidFill>
                  <a:srgbClr val="253439"/>
                </a:solidFill>
                <a:latin typeface="Poppins"/>
                <a:ea typeface="Poppins"/>
                <a:cs typeface="Poppins"/>
                <a:sym typeface="Poppins"/>
              </a:rPr>
              <a:t>   A small number of customers contribute a large amount of revenue.These customers can be given loyalty benefits or targeted offers.</a:t>
            </a:r>
          </a:p>
          <a:p>
            <a:pPr algn="ctr">
              <a:lnSpc>
                <a:spcPts val="33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7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8229600"/>
            <a:chOff x="0" y="0"/>
            <a:chExt cx="180622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6222" cy="812800"/>
            </a:xfrm>
            <a:custGeom>
              <a:avLst/>
              <a:gdLst/>
              <a:ahLst/>
              <a:cxnLst/>
              <a:rect r="r" b="b" t="t" l="l"/>
              <a:pathLst>
                <a:path h="812800" w="1806222">
                  <a:moveTo>
                    <a:pt x="0" y="0"/>
                  </a:moveTo>
                  <a:lnTo>
                    <a:pt x="1806222" y="0"/>
                  </a:lnTo>
                  <a:lnTo>
                    <a:pt x="180622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26207" r="0" b="-26207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445759" y="8439466"/>
            <a:ext cx="11396482" cy="1418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074"/>
              </a:lnSpc>
              <a:spcBef>
                <a:spcPct val="0"/>
              </a:spcBef>
            </a:pPr>
            <a:r>
              <a:rPr lang="en-US" b="true" sz="791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DAGuGELT5Yk</dc:identifier>
  <dcterms:modified xsi:type="dcterms:W3CDTF">2011-08-01T06:04:30Z</dcterms:modified>
  <cp:revision>1</cp:revision>
  <dc:title>Snitch</dc:title>
</cp:coreProperties>
</file>

<file path=docProps/thumbnail.jpeg>
</file>